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411" r:id="rId2"/>
    <p:sldId id="412" r:id="rId3"/>
    <p:sldId id="413" r:id="rId4"/>
    <p:sldId id="41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96" r:id="rId15"/>
    <p:sldId id="268" r:id="rId16"/>
    <p:sldId id="269" r:id="rId17"/>
    <p:sldId id="270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8" r:id="rId32"/>
    <p:sldId id="290" r:id="rId33"/>
    <p:sldId id="291" r:id="rId34"/>
    <p:sldId id="292" r:id="rId35"/>
    <p:sldId id="294" r:id="rId36"/>
    <p:sldId id="29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56" y="11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0524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mport Data with"/>
          <p:cNvSpPr txBox="1"/>
          <p:nvPr/>
        </p:nvSpPr>
        <p:spPr>
          <a:xfrm>
            <a:off x="777634" y="1041937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Import Data with</a:t>
            </a:r>
          </a:p>
        </p:txBody>
      </p:sp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3"/>
              </a:defRPr>
            </a:lvl1pPr>
          </a:lstStyle>
          <a:p>
            <a:pPr>
              <a:defRPr u="none"/>
            </a:pPr>
            <a:r>
              <a:rPr u="sng">
                <a:hlinkClick r:id="rId23"/>
              </a:rPr>
              <a:t>CC by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128134" y="10442680"/>
            <a:ext cx="4127731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3" name="Compared to read.table and its derivatives, readr functions are:…"/>
          <p:cNvSpPr txBox="1"/>
          <p:nvPr/>
        </p:nvSpPr>
        <p:spPr>
          <a:xfrm>
            <a:off x="4996607" y="2639927"/>
            <a:ext cx="14390786" cy="843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Compared to read.table and its derivatives, readr functions are: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~ 10 times faster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tibbles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Have more intuitive defaults. No row names, no strings as factors.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7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78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83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Chapter15_example2</a:t>
            </a:r>
            <a:r>
              <a:rPr dirty="0"/>
              <a:t>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2681071" y="3201791"/>
            <a:ext cx="20060613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2825811" y="3364306"/>
            <a:ext cx="19915873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PATIENT,HAMATOTL,PGIIMP,RELDAYS,VISIT,THERAPY,GENDER,POOLINV,basval,HAMDTL17,change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1503,21,2,7,4,DRUG,F,6,32,21,-11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1503,19,2,14,5,DRUG,F,6,32,20,-12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1503,21,3,28,6,DRUG,F,6,32,19,-13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1503,17,4,42,7,DRUG,F,6,32,17,-15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1507,18,3,7,4,PLACEBO,F,6,14,11,-3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1507,18,2,15,5,PLACEBO,F,6,14,14,0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1507,14,3,29,6,PLACEBO,F,6,14,9,-5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1507,8,2,42,7,PLACEBO,F,6,14,5,-9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1509,18,3,7,4,DRUG,F,6,21,20,-1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Chapter15_example2</a:t>
            </a:r>
            <a:r>
              <a:rPr dirty="0"/>
              <a:t>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2681071" y="3201791"/>
            <a:ext cx="20060613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2825811" y="3364306"/>
            <a:ext cx="19915873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HAMATOTL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PGIIMP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THERAPY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POOLINV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basval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HAMDTL17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-11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984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03" name="readr functions share a common syntax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0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df &lt;- read_csv(&quot;path/to/file.csv&quot;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"path/to/file.csv",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6" name="object to save output into"/>
          <p:cNvSpPr/>
          <p:nvPr/>
        </p:nvSpPr>
        <p:spPr>
          <a:xfrm>
            <a:off x="5366477" y="6922285"/>
            <a:ext cx="5542361" cy="411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6" y="0"/>
                </a:moveTo>
                <a:lnTo>
                  <a:pt x="2071" y="4917"/>
                </a:lnTo>
                <a:lnTo>
                  <a:pt x="1684" y="4917"/>
                </a:lnTo>
                <a:cubicBezTo>
                  <a:pt x="754" y="4917"/>
                  <a:pt x="0" y="5934"/>
                  <a:pt x="0" y="7188"/>
                </a:cubicBezTo>
                <a:lnTo>
                  <a:pt x="0" y="19329"/>
                </a:lnTo>
                <a:cubicBezTo>
                  <a:pt x="0" y="20583"/>
                  <a:pt x="754" y="21600"/>
                  <a:pt x="1684" y="21600"/>
                </a:cubicBezTo>
                <a:lnTo>
                  <a:pt x="19916" y="21600"/>
                </a:lnTo>
                <a:cubicBezTo>
                  <a:pt x="20846" y="21600"/>
                  <a:pt x="21600" y="20583"/>
                  <a:pt x="21600" y="19329"/>
                </a:cubicBezTo>
                <a:lnTo>
                  <a:pt x="21600" y="7188"/>
                </a:lnTo>
                <a:cubicBezTo>
                  <a:pt x="21600" y="5934"/>
                  <a:pt x="20846" y="4917"/>
                  <a:pt x="19916" y="4917"/>
                </a:cubicBezTo>
                <a:lnTo>
                  <a:pt x="3061" y="4917"/>
                </a:lnTo>
                <a:lnTo>
                  <a:pt x="256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07" name="path from working directory to file"/>
          <p:cNvSpPr/>
          <p:nvPr/>
        </p:nvSpPr>
        <p:spPr>
          <a:xfrm>
            <a:off x="11266229" y="6891131"/>
            <a:ext cx="6126163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9" y="0"/>
                </a:moveTo>
                <a:lnTo>
                  <a:pt x="3441" y="5023"/>
                </a:lnTo>
                <a:lnTo>
                  <a:pt x="1524" y="5023"/>
                </a:lnTo>
                <a:cubicBezTo>
                  <a:pt x="682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18" y="5023"/>
                  <a:pt x="20076" y="5023"/>
                </a:cubicBezTo>
                <a:lnTo>
                  <a:pt x="4337" y="5023"/>
                </a:lnTo>
                <a:lnTo>
                  <a:pt x="388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pic>
        <p:nvPicPr>
          <p:cNvPr id="31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11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Find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14" name="nimbus &lt;- read_csv(&quot;nimbus.csv&quot;)…"/>
          <p:cNvSpPr txBox="1"/>
          <p:nvPr/>
        </p:nvSpPr>
        <p:spPr>
          <a:xfrm>
            <a:off x="1445226" y="6114916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depression</a:t>
            </a:r>
            <a:r>
              <a:rPr dirty="0"/>
              <a:t> &lt;- </a:t>
            </a:r>
            <a:r>
              <a:rPr dirty="0" err="1"/>
              <a:t>read_csv</a:t>
            </a:r>
            <a:r>
              <a:rPr dirty="0"/>
              <a:t>(</a:t>
            </a:r>
            <a:r>
              <a:rPr lang="en-GB" dirty="0"/>
              <a:t>"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chapter15_example2.csv</a:t>
            </a:r>
            <a:r>
              <a:rPr dirty="0"/>
              <a:t>")</a:t>
            </a:r>
          </a:p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depression</a:t>
            </a:r>
            <a:endParaRPr dirty="0"/>
          </a:p>
        </p:txBody>
      </p:sp>
      <p:sp>
        <p:nvSpPr>
          <p:cNvPr id="315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Find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chapter15_example2.csv</a:t>
            </a:r>
            <a:r>
              <a:rPr lang="en-GB" dirty="0"/>
              <a:t> </a:t>
            </a:r>
            <a:r>
              <a:rPr dirty="0"/>
              <a:t>on your server or computer. Then read it into an object. Then view the results.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ars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Parsing</a:t>
            </a:r>
          </a:p>
        </p:txBody>
      </p:sp>
      <p:pic>
        <p:nvPicPr>
          <p:cNvPr id="37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creen Shot 2017-07-20 at 3.4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17" y="5288308"/>
            <a:ext cx="9228784" cy="10078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readr.png" descr="read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8" name=". = N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. = NA</a:t>
            </a:r>
          </a:p>
        </p:txBody>
      </p:sp>
      <p:sp>
        <p:nvSpPr>
          <p:cNvPr id="379" name="Rectangle"/>
          <p:cNvSpPr/>
          <p:nvPr/>
        </p:nvSpPr>
        <p:spPr>
          <a:xfrm>
            <a:off x="5196708" y="3433617"/>
            <a:ext cx="13930803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nimbus"/>
          <p:cNvSpPr txBox="1"/>
          <p:nvPr/>
        </p:nvSpPr>
        <p:spPr>
          <a:xfrm>
            <a:off x="5533767" y="3803595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>
                <a:solidFill>
                  <a:srgbClr val="000000"/>
                </a:solidFill>
              </a:rPr>
              <a:t>depression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E2868320-C4C5-49C0-B825-57D54B0296A3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3CA1EB39-2D88-4FDE-BE29-357B3CF8E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84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85" name="readr functions share a common syntax"/>
          <p:cNvSpPr txBox="1"/>
          <p:nvPr/>
        </p:nvSpPr>
        <p:spPr>
          <a:xfrm>
            <a:off x="4239418" y="3017557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86" name="Rectangle"/>
          <p:cNvSpPr/>
          <p:nvPr/>
        </p:nvSpPr>
        <p:spPr>
          <a:xfrm>
            <a:off x="1676399" y="4784432"/>
            <a:ext cx="2103120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nimbus &lt;- read_csv(&quot;nimbus.csv&quot;, na = &quot;.&quot;)"/>
          <p:cNvSpPr txBox="1"/>
          <p:nvPr/>
        </p:nvSpPr>
        <p:spPr>
          <a:xfrm>
            <a:off x="1676399" y="5217597"/>
            <a:ext cx="210312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.csv",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8" name="path from working directory to file"/>
          <p:cNvSpPr/>
          <p:nvPr/>
        </p:nvSpPr>
        <p:spPr>
          <a:xfrm>
            <a:off x="8931626" y="6181319"/>
            <a:ext cx="6126164" cy="405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19" y="0"/>
                </a:moveTo>
                <a:lnTo>
                  <a:pt x="13673" y="4670"/>
                </a:lnTo>
                <a:lnTo>
                  <a:pt x="1524" y="4670"/>
                </a:lnTo>
                <a:cubicBezTo>
                  <a:pt x="682" y="4670"/>
                  <a:pt x="0" y="5702"/>
                  <a:pt x="0" y="6975"/>
                </a:cubicBezTo>
                <a:lnTo>
                  <a:pt x="0" y="19295"/>
                </a:lnTo>
                <a:cubicBezTo>
                  <a:pt x="0" y="20568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68"/>
                  <a:pt x="21600" y="19295"/>
                </a:cubicBezTo>
                <a:lnTo>
                  <a:pt x="21600" y="6975"/>
                </a:lnTo>
                <a:cubicBezTo>
                  <a:pt x="21600" y="5702"/>
                  <a:pt x="20918" y="4670"/>
                  <a:pt x="20076" y="4670"/>
                </a:cubicBezTo>
                <a:lnTo>
                  <a:pt x="14567" y="4670"/>
                </a:lnTo>
                <a:lnTo>
                  <a:pt x="1411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  <p:sp>
        <p:nvSpPr>
          <p:cNvPr id="389" name="object to save output into"/>
          <p:cNvSpPr/>
          <p:nvPr/>
        </p:nvSpPr>
        <p:spPr>
          <a:xfrm>
            <a:off x="2645534" y="6242040"/>
            <a:ext cx="4513660" cy="397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9" y="0"/>
                </a:moveTo>
                <a:lnTo>
                  <a:pt x="3031" y="4353"/>
                </a:lnTo>
                <a:lnTo>
                  <a:pt x="2068" y="4353"/>
                </a:lnTo>
                <a:cubicBezTo>
                  <a:pt x="926" y="4353"/>
                  <a:pt x="0" y="5404"/>
                  <a:pt x="0" y="6701"/>
                </a:cubicBezTo>
                <a:lnTo>
                  <a:pt x="0" y="19252"/>
                </a:lnTo>
                <a:cubicBezTo>
                  <a:pt x="0" y="20549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549"/>
                  <a:pt x="21600" y="19252"/>
                </a:cubicBezTo>
                <a:lnTo>
                  <a:pt x="21600" y="6701"/>
                </a:lnTo>
                <a:cubicBezTo>
                  <a:pt x="21600" y="5404"/>
                  <a:pt x="20674" y="4353"/>
                  <a:pt x="19532" y="4353"/>
                </a:cubicBezTo>
                <a:lnTo>
                  <a:pt x="4247" y="4353"/>
                </a:lnTo>
                <a:lnTo>
                  <a:pt x="363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90" name="Value(s) to convert to NA"/>
          <p:cNvSpPr/>
          <p:nvPr/>
        </p:nvSpPr>
        <p:spPr>
          <a:xfrm>
            <a:off x="17961183" y="6203342"/>
            <a:ext cx="4864895" cy="400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31" y="0"/>
                </a:moveTo>
                <a:lnTo>
                  <a:pt x="13767" y="4472"/>
                </a:lnTo>
                <a:lnTo>
                  <a:pt x="1919" y="4472"/>
                </a:lnTo>
                <a:cubicBezTo>
                  <a:pt x="859" y="4472"/>
                  <a:pt x="0" y="5516"/>
                  <a:pt x="0" y="6804"/>
                </a:cubicBezTo>
                <a:lnTo>
                  <a:pt x="0" y="19269"/>
                </a:lnTo>
                <a:cubicBezTo>
                  <a:pt x="0" y="20556"/>
                  <a:pt x="859" y="21600"/>
                  <a:pt x="1919" y="21600"/>
                </a:cubicBezTo>
                <a:lnTo>
                  <a:pt x="19681" y="21600"/>
                </a:lnTo>
                <a:cubicBezTo>
                  <a:pt x="20741" y="21600"/>
                  <a:pt x="21600" y="20556"/>
                  <a:pt x="21600" y="19269"/>
                </a:cubicBezTo>
                <a:lnTo>
                  <a:pt x="21600" y="6804"/>
                </a:lnTo>
                <a:cubicBezTo>
                  <a:pt x="21600" y="5516"/>
                  <a:pt x="20741" y="4472"/>
                  <a:pt x="19681" y="4472"/>
                </a:cubicBezTo>
                <a:lnTo>
                  <a:pt x="14895" y="4472"/>
                </a:lnTo>
                <a:lnTo>
                  <a:pt x="14331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Value(s) to convert to NA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3" name="Reread in nimbus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But this time convert the "."’s to NA’s. How many NA’s are in the </a:t>
            </a:r>
            <a:r>
              <a:rPr lang="en-GB" dirty="0"/>
              <a:t>HAMDTL17</a:t>
            </a:r>
            <a:r>
              <a:rPr dirty="0"/>
              <a:t> column?</a:t>
            </a:r>
          </a:p>
        </p:txBody>
      </p:sp>
      <p:pic>
        <p:nvPicPr>
          <p:cNvPr id="39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7" name="nimbus &lt;- read_csv(&quot;nimbus.csv&quot;, na = &quot;.&quot;)…"/>
          <p:cNvSpPr txBox="1"/>
          <p:nvPr/>
        </p:nvSpPr>
        <p:spPr>
          <a:xfrm>
            <a:off x="1445226" y="5119882"/>
            <a:ext cx="22546275" cy="786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summarize(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sum(is.na(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HAMDTL17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)), n = n())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n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608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8" name="Reread in nasa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But this time convert the "."’s to NA’s. How many NA’s are in the ozone column?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1" name="What &quot;type&quot; of column is o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"type" of column is </a:t>
            </a:r>
            <a:r>
              <a:rPr lang="en-GB" dirty="0"/>
              <a:t>PGIIMP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05" name="Screen Shot 2017-07-20 at 3.49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99" y="2312694"/>
            <a:ext cx="13550896" cy="109379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3302324" y="576612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nimbus &lt;- read_csv(&quot;nimbus.csv&quot;, na = &quot;.&quot;)"/>
          <p:cNvSpPr txBox="1"/>
          <p:nvPr/>
        </p:nvSpPr>
        <p:spPr>
          <a:xfrm>
            <a:off x="3445881" y="946589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</a:rPr>
              <a:t>depression</a:t>
            </a:r>
            <a:r>
              <a:rPr dirty="0">
                <a:solidFill>
                  <a:srgbClr val="000000"/>
                </a:solidFill>
              </a:rPr>
              <a:t> &lt;- </a:t>
            </a:r>
            <a:r>
              <a:rPr dirty="0" err="1">
                <a:solidFill>
                  <a:srgbClr val="000000"/>
                </a:solidFill>
              </a:rPr>
              <a:t>read_csv</a:t>
            </a:r>
            <a:r>
              <a:rPr dirty="0">
                <a:solidFill>
                  <a:srgbClr val="000000"/>
                </a:solidFill>
              </a:rPr>
              <a:t>("</a:t>
            </a:r>
            <a:r>
              <a:rPr lang="en-GB">
                <a:solidFill>
                  <a:srgbClr val="000000"/>
                </a:solidFill>
              </a:rPr>
              <a:t>chapter15_example2</a:t>
            </a:r>
            <a:r>
              <a:rPr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00000"/>
                </a:solidFill>
              </a:rPr>
              <a:t>csv",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= "."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08" name="&lt;chr&gt; stands for character string…"/>
          <p:cNvSpPr/>
          <p:nvPr/>
        </p:nvSpPr>
        <p:spPr>
          <a:xfrm>
            <a:off x="17769095" y="3162300"/>
            <a:ext cx="5614991" cy="2730843"/>
          </a:xfrm>
          <a:prstGeom prst="wedgeRoundRectCallout">
            <a:avLst>
              <a:gd name="adj1" fmla="val -85068"/>
              <a:gd name="adj2" fmla="val -37487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&lt;</a:t>
            </a:r>
            <a:r>
              <a:rPr lang="en-GB" dirty="0" err="1"/>
              <a:t>chr</a:t>
            </a:r>
            <a:r>
              <a:rPr lang="en-GB" dirty="0"/>
              <a:t>&gt; </a:t>
            </a:r>
            <a:r>
              <a:rPr dirty="0"/>
              <a:t>stands for character string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(not a number)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1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413" name="readr functions share a common syntax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414" name="Rectangle"/>
          <p:cNvSpPr/>
          <p:nvPr/>
        </p:nvSpPr>
        <p:spPr>
          <a:xfrm>
            <a:off x="1319606" y="4769801"/>
            <a:ext cx="21710025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nimbus &lt;- read_csv(&quot;nimbus.csv&quot;, na = &quot;.&quot;),…"/>
          <p:cNvSpPr txBox="1"/>
          <p:nvPr/>
        </p:nvSpPr>
        <p:spPr>
          <a:xfrm>
            <a:off x="1354369" y="5011024"/>
            <a:ext cx="2171002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PGIIMP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col_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16" name="Manually specify column types."/>
          <p:cNvSpPr/>
          <p:nvPr/>
        </p:nvSpPr>
        <p:spPr>
          <a:xfrm>
            <a:off x="1354369" y="7024822"/>
            <a:ext cx="4513660" cy="425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60" y="0"/>
                </a:moveTo>
                <a:lnTo>
                  <a:pt x="7952" y="5928"/>
                </a:lnTo>
                <a:lnTo>
                  <a:pt x="2068" y="5928"/>
                </a:lnTo>
                <a:cubicBezTo>
                  <a:pt x="926" y="5928"/>
                  <a:pt x="0" y="6883"/>
                  <a:pt x="0" y="8061"/>
                </a:cubicBezTo>
                <a:lnTo>
                  <a:pt x="0" y="19467"/>
                </a:lnTo>
                <a:cubicBezTo>
                  <a:pt x="0" y="2064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645"/>
                  <a:pt x="21600" y="19467"/>
                </a:cubicBezTo>
                <a:lnTo>
                  <a:pt x="21600" y="8061"/>
                </a:lnTo>
                <a:cubicBezTo>
                  <a:pt x="21600" y="6883"/>
                  <a:pt x="20674" y="5928"/>
                  <a:pt x="19532" y="5928"/>
                </a:cubicBezTo>
                <a:lnTo>
                  <a:pt x="9170" y="5928"/>
                </a:lnTo>
                <a:lnTo>
                  <a:pt x="85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Manually specify column types.</a:t>
            </a:r>
          </a:p>
        </p:txBody>
      </p:sp>
      <p:sp>
        <p:nvSpPr>
          <p:cNvPr id="417" name="list"/>
          <p:cNvSpPr/>
          <p:nvPr/>
        </p:nvSpPr>
        <p:spPr>
          <a:xfrm>
            <a:off x="6077651" y="6965382"/>
            <a:ext cx="1651794" cy="438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38" y="0"/>
                </a:moveTo>
                <a:lnTo>
                  <a:pt x="13878" y="5944"/>
                </a:lnTo>
                <a:lnTo>
                  <a:pt x="5652" y="5944"/>
                </a:lnTo>
                <a:cubicBezTo>
                  <a:pt x="2530" y="5944"/>
                  <a:pt x="0" y="6898"/>
                  <a:pt x="0" y="8075"/>
                </a:cubicBezTo>
                <a:lnTo>
                  <a:pt x="0" y="19469"/>
                </a:lnTo>
                <a:cubicBezTo>
                  <a:pt x="0" y="20646"/>
                  <a:pt x="2530" y="21600"/>
                  <a:pt x="5652" y="21600"/>
                </a:cubicBezTo>
                <a:lnTo>
                  <a:pt x="15948" y="21600"/>
                </a:lnTo>
                <a:cubicBezTo>
                  <a:pt x="19070" y="21600"/>
                  <a:pt x="21600" y="20646"/>
                  <a:pt x="21600" y="19469"/>
                </a:cubicBezTo>
                <a:lnTo>
                  <a:pt x="21600" y="8075"/>
                </a:lnTo>
                <a:cubicBezTo>
                  <a:pt x="21600" y="7063"/>
                  <a:pt x="19722" y="6220"/>
                  <a:pt x="17215" y="6002"/>
                </a:cubicBezTo>
                <a:lnTo>
                  <a:pt x="1553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418" name="column name"/>
          <p:cNvSpPr/>
          <p:nvPr/>
        </p:nvSpPr>
        <p:spPr>
          <a:xfrm>
            <a:off x="7939067" y="6917757"/>
            <a:ext cx="2669382" cy="442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99" y="0"/>
                </a:moveTo>
                <a:lnTo>
                  <a:pt x="12971" y="6112"/>
                </a:lnTo>
                <a:lnTo>
                  <a:pt x="3497" y="6112"/>
                </a:lnTo>
                <a:cubicBezTo>
                  <a:pt x="1566" y="6112"/>
                  <a:pt x="0" y="7056"/>
                  <a:pt x="0" y="8220"/>
                </a:cubicBezTo>
                <a:lnTo>
                  <a:pt x="0" y="19492"/>
                </a:lnTo>
                <a:cubicBezTo>
                  <a:pt x="0" y="20656"/>
                  <a:pt x="1566" y="21600"/>
                  <a:pt x="3497" y="21600"/>
                </a:cubicBezTo>
                <a:lnTo>
                  <a:pt x="18103" y="21600"/>
                </a:lnTo>
                <a:cubicBezTo>
                  <a:pt x="20034" y="21600"/>
                  <a:pt x="21600" y="20656"/>
                  <a:pt x="21600" y="19492"/>
                </a:cubicBezTo>
                <a:lnTo>
                  <a:pt x="21600" y="8220"/>
                </a:lnTo>
                <a:cubicBezTo>
                  <a:pt x="21600" y="7056"/>
                  <a:pt x="20034" y="6112"/>
                  <a:pt x="18103" y="6112"/>
                </a:cubicBezTo>
                <a:lnTo>
                  <a:pt x="15026" y="6112"/>
                </a:lnTo>
                <a:lnTo>
                  <a:pt x="1399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column name</a:t>
            </a:r>
          </a:p>
        </p:txBody>
      </p:sp>
      <p:sp>
        <p:nvSpPr>
          <p:cNvPr id="419" name="Column type…"/>
          <p:cNvSpPr/>
          <p:nvPr/>
        </p:nvSpPr>
        <p:spPr>
          <a:xfrm>
            <a:off x="10818071" y="6965382"/>
            <a:ext cx="4240136" cy="431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7" y="0"/>
                </a:moveTo>
                <a:lnTo>
                  <a:pt x="11492" y="5721"/>
                </a:lnTo>
                <a:lnTo>
                  <a:pt x="1279" y="5721"/>
                </a:lnTo>
                <a:cubicBezTo>
                  <a:pt x="573" y="5721"/>
                  <a:pt x="0" y="6688"/>
                  <a:pt x="0" y="7882"/>
                </a:cubicBezTo>
                <a:lnTo>
                  <a:pt x="0" y="19438"/>
                </a:lnTo>
                <a:cubicBezTo>
                  <a:pt x="0" y="20632"/>
                  <a:pt x="573" y="21600"/>
                  <a:pt x="1279" y="21600"/>
                </a:cubicBezTo>
                <a:lnTo>
                  <a:pt x="20321" y="21600"/>
                </a:lnTo>
                <a:cubicBezTo>
                  <a:pt x="21027" y="21600"/>
                  <a:pt x="21600" y="20632"/>
                  <a:pt x="21600" y="19438"/>
                </a:cubicBezTo>
                <a:lnTo>
                  <a:pt x="21600" y="7882"/>
                </a:lnTo>
                <a:cubicBezTo>
                  <a:pt x="21600" y="6688"/>
                  <a:pt x="21027" y="5721"/>
                  <a:pt x="20321" y="5721"/>
                </a:cubicBezTo>
                <a:lnTo>
                  <a:pt x="12242" y="5721"/>
                </a:lnTo>
                <a:lnTo>
                  <a:pt x="11867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type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3" name="Table"/>
          <p:cNvGraphicFramePr/>
          <p:nvPr/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7" name="Table"/>
          <p:cNvGraphicFramePr/>
          <p:nvPr>
            <p:extLst>
              <p:ext uri="{D42A27DB-BD31-4B8C-83A1-F6EECF244321}">
                <p14:modId xmlns:p14="http://schemas.microsoft.com/office/powerpoint/2010/main" val="2274007278"/>
              </p:ext>
            </p:extLst>
          </p:nvPr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</a:t>
                      </a:r>
                      <a:r>
                        <a:rPr sz="4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dirty="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</a:t>
                      </a:r>
                      <a:r>
                        <a:rPr sz="4500" dirty="0" err="1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readr</a:t>
                      </a:r>
                      <a:r>
                        <a:rPr sz="4500" dirty="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 b="1" dirty="0" err="1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</a:t>
                      </a:r>
                      <a:r>
                        <a:rPr sz="4500" b="1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b="1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dirty="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1375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430" name="Read in nimbus.csv. accounting for NA’s and setting the col_type of ozone to a double. Then make this plot. What do you see?"/>
          <p:cNvSpPr txBox="1">
            <a:spLocks noGrp="1"/>
          </p:cNvSpPr>
          <p:nvPr>
            <p:ph type="body" sz="quarter" idx="4294967295"/>
          </p:nvPr>
        </p:nvSpPr>
        <p:spPr>
          <a:xfrm>
            <a:off x="481131" y="2510237"/>
            <a:ext cx="23421739" cy="2501547"/>
          </a:xfrm>
          <a:prstGeom prst="rect">
            <a:avLst/>
          </a:prstGeom>
        </p:spPr>
        <p:txBody>
          <a:bodyPr lIns="71437" tIns="71437" rIns="71437" bIns="71437">
            <a:normAutofit fontScale="92500" lnSpcReduction="1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accounting for NA’s and setting the </a:t>
            </a:r>
            <a:r>
              <a:rPr dirty="0" err="1"/>
              <a:t>col_type</a:t>
            </a:r>
            <a:r>
              <a:rPr dirty="0"/>
              <a:t> of </a:t>
            </a:r>
            <a:r>
              <a:rPr lang="en-GB" dirty="0"/>
              <a:t>PGIIMP</a:t>
            </a:r>
            <a:r>
              <a:rPr dirty="0"/>
              <a:t> to a</a:t>
            </a:r>
            <a:r>
              <a:rPr lang="en-GB" dirty="0"/>
              <a:t>n integer</a:t>
            </a:r>
            <a:r>
              <a:rPr dirty="0"/>
              <a:t>.</a:t>
            </a:r>
            <a:r>
              <a:rPr lang="en-GB" dirty="0"/>
              <a:t> Plot HAMDTL17 and/or PGIIMP across time, showing individual patient profiles (spaghetti plot)</a:t>
            </a:r>
            <a:endParaRPr dirty="0"/>
          </a:p>
        </p:txBody>
      </p:sp>
      <p:pic>
        <p:nvPicPr>
          <p:cNvPr id="43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2" name="library(viridis)…"/>
          <p:cNvSpPr txBox="1"/>
          <p:nvPr/>
        </p:nvSpPr>
        <p:spPr>
          <a:xfrm>
            <a:off x="650167" y="5232400"/>
            <a:ext cx="23083666" cy="699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 = RELDAYS, y = PGIIMP,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 = RELDAYS, y = HAMDTL17,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6" name="Rectangle"/>
          <p:cNvSpPr/>
          <p:nvPr/>
        </p:nvSpPr>
        <p:spPr>
          <a:xfrm>
            <a:off x="399693" y="528157"/>
            <a:ext cx="23517706" cy="1070041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nimbus &lt;- read_csv(&quot;nimbus.csv&quot;, na = &quot;.&quot;,…"/>
          <p:cNvSpPr txBox="1"/>
          <p:nvPr/>
        </p:nvSpPr>
        <p:spPr>
          <a:xfrm>
            <a:off x="543250" y="898134"/>
            <a:ext cx="23434606" cy="996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			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".",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"NA"),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PGIIMP 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col_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RELDAYS, y = HAMDTL17,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11" y="2208020"/>
            <a:ext cx="15069378" cy="9299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11" y="2208020"/>
            <a:ext cx="15069377" cy="9299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5268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rit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Writing</a:t>
            </a:r>
          </a:p>
        </p:txBody>
      </p:sp>
      <p:pic>
        <p:nvPicPr>
          <p:cNvPr id="44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8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449" name="Table"/>
          <p:cNvGraphicFramePr/>
          <p:nvPr>
            <p:extLst>
              <p:ext uri="{D42A27DB-BD31-4B8C-83A1-F6EECF244321}">
                <p14:modId xmlns:p14="http://schemas.microsoft.com/office/powerpoint/2010/main" val="2932186606"/>
              </p:ext>
            </p:extLst>
          </p:nvPr>
        </p:nvGraphicFramePr>
        <p:xfrm>
          <a:off x="3105509" y="2882730"/>
          <a:ext cx="17839394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95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write_csv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write_excel_csv</a:t>
                      </a:r>
                      <a:r>
                        <a:rPr lang="en-US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CSV intended for opening in Excel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write_file()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string, written as is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write_lines()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Vector of strings, one element per line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write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write_csv()</a:t>
            </a:r>
          </a:p>
        </p:txBody>
      </p:sp>
      <p:sp>
        <p:nvSpPr>
          <p:cNvPr id="454" name="Saves data set as a csv on your computer.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455" name="Rectangle"/>
          <p:cNvSpPr/>
          <p:nvPr/>
        </p:nvSpPr>
        <p:spPr>
          <a:xfrm>
            <a:off x="3886546" y="4769801"/>
            <a:ext cx="17652654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6" name="write_csv(nimbus, file = &quot;nimbus2.csv&quot;)"/>
          <p:cNvSpPr txBox="1"/>
          <p:nvPr/>
        </p:nvSpPr>
        <p:spPr>
          <a:xfrm>
            <a:off x="4030104" y="5139778"/>
            <a:ext cx="171026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file = 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.csv")</a:t>
            </a:r>
          </a:p>
        </p:txBody>
      </p:sp>
      <p:sp>
        <p:nvSpPr>
          <p:cNvPr id="457" name="Table to save"/>
          <p:cNvSpPr/>
          <p:nvPr/>
        </p:nvSpPr>
        <p:spPr>
          <a:xfrm>
            <a:off x="3889133" y="6249223"/>
            <a:ext cx="4513660" cy="5065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Table to save</a:t>
            </a:r>
          </a:p>
        </p:txBody>
      </p:sp>
      <p:sp>
        <p:nvSpPr>
          <p:cNvPr id="458" name="file…"/>
          <p:cNvSpPr/>
          <p:nvPr/>
        </p:nvSpPr>
        <p:spPr>
          <a:xfrm>
            <a:off x="8527701" y="6246048"/>
            <a:ext cx="5826523" cy="506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path to save at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6" name="Other types of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types of data</a:t>
            </a:r>
          </a:p>
        </p:txBody>
      </p:sp>
      <p:graphicFrame>
        <p:nvGraphicFramePr>
          <p:cNvPr id="467" name="Table"/>
          <p:cNvGraphicFramePr/>
          <p:nvPr>
            <p:extLst>
              <p:ext uri="{D42A27DB-BD31-4B8C-83A1-F6EECF244321}">
                <p14:modId xmlns:p14="http://schemas.microsoft.com/office/powerpoint/2010/main" val="1234549548"/>
              </p:ext>
            </p:extLst>
          </p:nvPr>
        </p:nvGraphicFramePr>
        <p:xfrm>
          <a:off x="5511800" y="2210037"/>
          <a:ext cx="14147321" cy="112934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1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3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haven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SPSS, Stata, and SAS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readxl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excel files (.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xls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, .xlsx)</a:t>
                      </a:r>
                      <a:endParaRPr lang="en-GB"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openxlsx</a:t>
                      </a:r>
                      <a:endParaRPr lang="en-GB"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8255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sonlite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 excel files</a:t>
                      </a:r>
                    </a:p>
                    <a:p>
                      <a:pPr indent="8890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httr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API’s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rvest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pages (web scraping)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DBI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databases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sparklyr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loaded into spark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pen 04-Import-Data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04-Import-Data.Rmd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4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4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47" name="Transform"/>
          <p:cNvSpPr txBox="1"/>
          <p:nvPr/>
        </p:nvSpPr>
        <p:spPr>
          <a:xfrm>
            <a:off x="8603245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24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4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5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25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porting Data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Importing Data</a:t>
            </a:r>
          </a:p>
        </p:txBody>
      </p:sp>
      <p:pic>
        <p:nvPicPr>
          <p:cNvPr id="26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6" name="read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</a:t>
            </a:r>
          </a:p>
        </p:txBody>
      </p:sp>
      <p:sp>
        <p:nvSpPr>
          <p:cNvPr id="267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268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9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1285</Words>
  <Application>Microsoft Office PowerPoint</Application>
  <PresentationFormat>Custom</PresentationFormat>
  <Paragraphs>284</Paragraphs>
  <Slides>36</Slides>
  <Notes>1</Notes>
  <HiddenSlides>1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Your Turn 1</vt:lpstr>
      <vt:lpstr>Parsing</vt:lpstr>
      <vt:lpstr>PowerPoint Presentation</vt:lpstr>
      <vt:lpstr>PowerPoint Presentation</vt:lpstr>
      <vt:lpstr>Your Turn</vt:lpstr>
      <vt:lpstr>Your Turn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Writing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23</cp:revision>
  <dcterms:modified xsi:type="dcterms:W3CDTF">2020-01-07T11:12:23Z</dcterms:modified>
</cp:coreProperties>
</file>